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56" r:id="rId5"/>
    <p:sldId id="257" r:id="rId6"/>
    <p:sldId id="261" r:id="rId7"/>
    <p:sldId id="265" r:id="rId8"/>
    <p:sldId id="266" r:id="rId9"/>
    <p:sldId id="263" r:id="rId10"/>
    <p:sldId id="258" r:id="rId11"/>
    <p:sldId id="264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Distribucion</a:t>
            </a:r>
            <a:r>
              <a:rPr lang="es-ES_tradnl" baseline="0"/>
              <a:t> de Smartphones (%)</a:t>
            </a:r>
            <a:endParaRPr lang="es-ES_trad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77.599999999999994</c:v>
                </c:pt>
                <c:pt idx="1">
                  <c:v>7.3</c:v>
                </c:pt>
                <c:pt idx="2">
                  <c:v>5.9</c:v>
                </c:pt>
                <c:pt idx="3">
                  <c:v>5.3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F-AE44-BF2E-408EA84C2FF1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57.6</c:v>
                </c:pt>
                <c:pt idx="1">
                  <c:v>5.3</c:v>
                </c:pt>
                <c:pt idx="2">
                  <c:v>35.9</c:v>
                </c:pt>
                <c:pt idx="3">
                  <c:v>0.7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F-AE44-BF2E-408EA84C2FF1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España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Hoja1!$B$5:$F$5</c:f>
              <c:numCache>
                <c:formatCode>General</c:formatCode>
                <c:ptCount val="5"/>
                <c:pt idx="0">
                  <c:v>88.6</c:v>
                </c:pt>
                <c:pt idx="1">
                  <c:v>3</c:v>
                </c:pt>
                <c:pt idx="2">
                  <c:v>7.6</c:v>
                </c:pt>
                <c:pt idx="3">
                  <c:v>0.8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F-AE44-BF2E-408EA84C2FF1}"/>
            </c:ext>
          </c:extLst>
        </c:ser>
        <c:ser>
          <c:idx val="3"/>
          <c:order val="3"/>
          <c:tx>
            <c:strRef>
              <c:f>Hoja1!$A$6</c:f>
              <c:strCache>
                <c:ptCount val="1"/>
                <c:pt idx="0">
                  <c:v>Argentina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Hoja1!$B$6:$F$6</c:f>
              <c:numCache>
                <c:formatCode>General</c:formatCode>
                <c:ptCount val="5"/>
                <c:pt idx="0">
                  <c:v>71.8</c:v>
                </c:pt>
                <c:pt idx="1">
                  <c:v>12.9</c:v>
                </c:pt>
                <c:pt idx="2">
                  <c:v>1.7</c:v>
                </c:pt>
                <c:pt idx="3">
                  <c:v>9.9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F-AE44-BF2E-408EA84C2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09168"/>
        <c:axId val="2128010864"/>
      </c:barChart>
      <c:catAx>
        <c:axId val="212800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10864"/>
        <c:crosses val="autoZero"/>
        <c:auto val="1"/>
        <c:lblAlgn val="ctr"/>
        <c:lblOffset val="100"/>
        <c:noMultiLvlLbl val="0"/>
      </c:catAx>
      <c:valAx>
        <c:axId val="21280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0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.co/eventos/ces/2017/asi-se-movera-el-mercado-de-tecnologia-de-consumo-en-el-2017/" TargetMode="External"/><Relationship Id="rId2" Type="http://schemas.openxmlformats.org/officeDocument/2006/relationships/hyperlink" Target="https://codigoespagueti.com/noticias/mapa-plataformas-moviles-mas-usada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Tiene dos valores 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Diseño 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Como poder sacar a la superficie una app capturando errores directamente antes de su desarrollo, para una correcta implementacion.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E117D5-9051-494D-B1C0-EBF9ED87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72" y="3029292"/>
            <a:ext cx="4284157" cy="25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Productividad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En adicion al diseño toma los otros factores como la organizacion puede cambiar, organizando el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035CF-E8A2-FB43-8889-16ECA57E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69" y="2469789"/>
            <a:ext cx="5237019" cy="29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Mobility Platform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50890F7-D221-F64C-8E37-4616A2E01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142331"/>
              </p:ext>
            </p:extLst>
          </p:nvPr>
        </p:nvGraphicFramePr>
        <p:xfrm>
          <a:off x="451262" y="665708"/>
          <a:ext cx="8467107" cy="374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BF84A63-EF47-FB4A-8207-B8A4FB10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98105"/>
              </p:ext>
            </p:extLst>
          </p:nvPr>
        </p:nvGraphicFramePr>
        <p:xfrm>
          <a:off x="1398236" y="4406436"/>
          <a:ext cx="6573157" cy="131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04">
                  <a:extLst>
                    <a:ext uri="{9D8B030D-6E8A-4147-A177-3AD203B41FA5}">
                      <a16:colId xmlns:a16="http://schemas.microsoft.com/office/drawing/2014/main" val="1337385122"/>
                    </a:ext>
                  </a:extLst>
                </a:gridCol>
                <a:gridCol w="1272507">
                  <a:extLst>
                    <a:ext uri="{9D8B030D-6E8A-4147-A177-3AD203B41FA5}">
                      <a16:colId xmlns:a16="http://schemas.microsoft.com/office/drawing/2014/main" val="2308247819"/>
                    </a:ext>
                  </a:extLst>
                </a:gridCol>
                <a:gridCol w="1263731">
                  <a:extLst>
                    <a:ext uri="{9D8B030D-6E8A-4147-A177-3AD203B41FA5}">
                      <a16:colId xmlns:a16="http://schemas.microsoft.com/office/drawing/2014/main" val="3622211067"/>
                    </a:ext>
                  </a:extLst>
                </a:gridCol>
                <a:gridCol w="1026781">
                  <a:extLst>
                    <a:ext uri="{9D8B030D-6E8A-4147-A177-3AD203B41FA5}">
                      <a16:colId xmlns:a16="http://schemas.microsoft.com/office/drawing/2014/main" val="2353116388"/>
                    </a:ext>
                  </a:extLst>
                </a:gridCol>
                <a:gridCol w="1342715">
                  <a:extLst>
                    <a:ext uri="{9D8B030D-6E8A-4147-A177-3AD203B41FA5}">
                      <a16:colId xmlns:a16="http://schemas.microsoft.com/office/drawing/2014/main" val="1644815369"/>
                    </a:ext>
                  </a:extLst>
                </a:gridCol>
                <a:gridCol w="903919">
                  <a:extLst>
                    <a:ext uri="{9D8B030D-6E8A-4147-A177-3AD203B41FA5}">
                      <a16:colId xmlns:a16="http://schemas.microsoft.com/office/drawing/2014/main" val="4136151801"/>
                    </a:ext>
                  </a:extLst>
                </a:gridCol>
              </a:tblGrid>
              <a:tr h="15032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Distribucion de smartphones (%)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66671"/>
                  </a:ext>
                </a:extLst>
              </a:tr>
              <a:tr h="26839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Android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Windows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iOS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BlackBerry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Otros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2605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Mexico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88790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USA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434770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España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88,6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113755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Argentina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71,8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12,9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9,9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0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61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174053-AE7D-E34E-9869-A901A82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77" y="401217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References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CD4AD7-9F62-134A-B9DE-A4ED7174DF27}"/>
              </a:ext>
            </a:extLst>
          </p:cNvPr>
          <p:cNvSpPr txBox="1"/>
          <p:nvPr/>
        </p:nvSpPr>
        <p:spPr>
          <a:xfrm>
            <a:off x="641269" y="961901"/>
            <a:ext cx="8265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2"/>
              </a:rPr>
              <a:t>https://codigoespagueti.com/noticias/mapa-plataformas-moviles-mas-usadas/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3"/>
              </a:rPr>
              <a:t>http://www.enter.co/eventos/ces/2017/asi-se-movera-el-mercado-de-tecnologia-de-consumo-en-el-2017/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400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</TotalTime>
  <Words>141</Words>
  <Application>Microsoft Macintosh PowerPoint</Application>
  <PresentationFormat>Presentación en pantalla (4:3)</PresentationFormat>
  <Paragraphs>91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Georgia Cursiva</vt:lpstr>
      <vt:lpstr>Georgia Negrita Cursiva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28</cp:revision>
  <dcterms:created xsi:type="dcterms:W3CDTF">2015-01-20T20:40:07Z</dcterms:created>
  <dcterms:modified xsi:type="dcterms:W3CDTF">2018-02-14T00:34:17Z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